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s/slide23.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s/slide24.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s/slide20.xml" ContentType="application/vnd.openxmlformats-officedocument.presentationml.slid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70" r:id="rId2"/>
    <p:sldId id="271" r:id="rId3"/>
    <p:sldId id="272" r:id="rId4"/>
    <p:sldId id="273" r:id="rId5"/>
    <p:sldId id="274" r:id="rId6"/>
    <p:sldId id="275" r:id="rId7"/>
    <p:sldId id="277" r:id="rId8"/>
    <p:sldId id="276" r:id="rId9"/>
    <p:sldId id="256" r:id="rId10"/>
    <p:sldId id="257" r:id="rId11"/>
    <p:sldId id="261" r:id="rId12"/>
    <p:sldId id="260" r:id="rId13"/>
    <p:sldId id="258" r:id="rId14"/>
    <p:sldId id="262" r:id="rId15"/>
    <p:sldId id="259" r:id="rId16"/>
    <p:sldId id="279" r:id="rId17"/>
    <p:sldId id="280" r:id="rId18"/>
    <p:sldId id="281" r:id="rId19"/>
    <p:sldId id="282" r:id="rId20"/>
    <p:sldId id="283" r:id="rId21"/>
    <p:sldId id="284" r:id="rId22"/>
    <p:sldId id="285" r:id="rId23"/>
    <p:sldId id="286" r:id="rId24"/>
    <p:sldId id="287"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87" d="100"/>
          <a:sy n="87" d="100"/>
        </p:scale>
        <p:origin x="-960"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C0EE93E-3C50-F041-A099-C9CB1A381FCF}" type="datetimeFigureOut">
              <a:rPr lang="en-US" smtClean="0"/>
              <a:pPr/>
              <a:t>12/19/11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E5A916-36F7-924D-80EB-7B94C941B85C}"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697284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0EE93E-3C50-F041-A099-C9CB1A381FCF}" type="datetimeFigureOut">
              <a:rPr lang="en-US" smtClean="0"/>
              <a:pPr/>
              <a:t>12/19/11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E5A916-36F7-924D-80EB-7B94C941B85C}"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05118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0EE93E-3C50-F041-A099-C9CB1A381FCF}" type="datetimeFigureOut">
              <a:rPr lang="en-US" smtClean="0"/>
              <a:pPr/>
              <a:t>12/19/11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E5A916-36F7-924D-80EB-7B94C941B85C}"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179970417"/>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0EE93E-3C50-F041-A099-C9CB1A381FCF}" type="datetimeFigureOut">
              <a:rPr lang="en-US" smtClean="0"/>
              <a:pPr/>
              <a:t>12/19/11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E5A916-36F7-924D-80EB-7B94C941B85C}"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83379638"/>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0EE93E-3C50-F041-A099-C9CB1A381FCF}" type="datetimeFigureOut">
              <a:rPr lang="en-US" smtClean="0"/>
              <a:pPr/>
              <a:t>12/19/11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E5A916-36F7-924D-80EB-7B94C941B85C}"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617684018"/>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C0EE93E-3C50-F041-A099-C9CB1A381FCF}" type="datetimeFigureOut">
              <a:rPr lang="en-US" smtClean="0"/>
              <a:pPr/>
              <a:t>12/19/11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E5A916-36F7-924D-80EB-7B94C941B85C}"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973587223"/>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C0EE93E-3C50-F041-A099-C9CB1A381FCF}" type="datetimeFigureOut">
              <a:rPr lang="en-US" smtClean="0"/>
              <a:pPr/>
              <a:t>12/19/11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0E5A916-36F7-924D-80EB-7B94C941B85C}"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30646328"/>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C0EE93E-3C50-F041-A099-C9CB1A381FCF}" type="datetimeFigureOut">
              <a:rPr lang="en-US" smtClean="0"/>
              <a:pPr/>
              <a:t>12/19/11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0E5A916-36F7-924D-80EB-7B94C941B85C}"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276704418"/>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0EE93E-3C50-F041-A099-C9CB1A381FCF}" type="datetimeFigureOut">
              <a:rPr lang="en-US" smtClean="0"/>
              <a:pPr/>
              <a:t>12/19/11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0E5A916-36F7-924D-80EB-7B94C941B85C}"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053856757"/>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0EE93E-3C50-F041-A099-C9CB1A381FCF}" type="datetimeFigureOut">
              <a:rPr lang="en-US" smtClean="0"/>
              <a:pPr/>
              <a:t>12/19/11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E5A916-36F7-924D-80EB-7B94C941B85C}"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9236827"/>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0EE93E-3C50-F041-A099-C9CB1A381FCF}" type="datetimeFigureOut">
              <a:rPr lang="en-US" smtClean="0"/>
              <a:pPr/>
              <a:t>12/19/11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E5A916-36F7-924D-80EB-7B94C941B85C}"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8684742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0EE93E-3C50-F041-A099-C9CB1A381FCF}" type="datetimeFigureOut">
              <a:rPr lang="en-US" smtClean="0"/>
              <a:pPr/>
              <a:t>12/19/11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E5A916-36F7-924D-80EB-7B94C941B85C}"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112363552"/>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64981"/>
            <a:ext cx="7772400" cy="1470025"/>
          </a:xfrm>
        </p:spPr>
        <p:txBody>
          <a:bodyPr/>
          <a:lstStyle/>
          <a:p>
            <a:r>
              <a:rPr lang="en-US" dirty="0" smtClean="0"/>
              <a:t>What is the History of Sexual Education?</a:t>
            </a:r>
            <a:endParaRPr lang="en-US" dirty="0"/>
          </a:p>
        </p:txBody>
      </p:sp>
      <p:sp>
        <p:nvSpPr>
          <p:cNvPr id="3" name="Subtitle 2"/>
          <p:cNvSpPr>
            <a:spLocks noGrp="1"/>
          </p:cNvSpPr>
          <p:nvPr>
            <p:ph type="subTitle" idx="1"/>
          </p:nvPr>
        </p:nvSpPr>
        <p:spPr>
          <a:xfrm>
            <a:off x="1371600" y="2133600"/>
            <a:ext cx="6400800" cy="1752600"/>
          </a:xfrm>
        </p:spPr>
        <p:txBody>
          <a:bodyPr/>
          <a:lstStyle/>
          <a:p>
            <a:r>
              <a:rPr lang="en-US" dirty="0" smtClean="0"/>
              <a:t>By: Lia Costa-Pierce</a:t>
            </a:r>
            <a:endParaRPr lang="en-US" dirty="0"/>
          </a:p>
        </p:txBody>
      </p:sp>
      <p:pic>
        <p:nvPicPr>
          <p:cNvPr id="4" name="Picture 3"/>
          <p:cNvPicPr>
            <a:picLocks noChangeAspect="1"/>
          </p:cNvPicPr>
          <p:nvPr/>
        </p:nvPicPr>
        <p:blipFill>
          <a:blip r:embed="rId2"/>
          <a:stretch>
            <a:fillRect/>
          </a:stretch>
        </p:blipFill>
        <p:spPr>
          <a:xfrm>
            <a:off x="0" y="2796879"/>
            <a:ext cx="4834668" cy="4061121"/>
          </a:xfrm>
          <a:prstGeom prst="rect">
            <a:avLst/>
          </a:prstGeom>
        </p:spPr>
      </p:pic>
      <p:pic>
        <p:nvPicPr>
          <p:cNvPr id="5" name="Picture 4"/>
          <p:cNvPicPr>
            <a:picLocks noChangeAspect="1"/>
          </p:cNvPicPr>
          <p:nvPr/>
        </p:nvPicPr>
        <p:blipFill>
          <a:blip r:embed="rId3"/>
          <a:stretch>
            <a:fillRect/>
          </a:stretch>
        </p:blipFill>
        <p:spPr>
          <a:xfrm>
            <a:off x="5196989" y="2796879"/>
            <a:ext cx="3771832" cy="377183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the Pro’s to Sex ED</a:t>
            </a:r>
            <a:endParaRPr lang="en-US" dirty="0"/>
          </a:p>
        </p:txBody>
      </p:sp>
      <p:sp>
        <p:nvSpPr>
          <p:cNvPr id="3" name="Content Placeholder 2"/>
          <p:cNvSpPr>
            <a:spLocks noGrp="1"/>
          </p:cNvSpPr>
          <p:nvPr>
            <p:ph idx="1"/>
          </p:nvPr>
        </p:nvSpPr>
        <p:spPr/>
        <p:txBody>
          <a:bodyPr/>
          <a:lstStyle/>
          <a:p>
            <a:r>
              <a:rPr lang="en-US" dirty="0" smtClean="0"/>
              <a:t>Allows students to learn more about the way the body works</a:t>
            </a:r>
          </a:p>
          <a:p>
            <a:r>
              <a:rPr lang="en-US" dirty="0" smtClean="0"/>
              <a:t>Teaches students how to have safe sex</a:t>
            </a:r>
          </a:p>
          <a:p>
            <a:r>
              <a:rPr lang="en-US" dirty="0" smtClean="0"/>
              <a:t>Gives students better general knowledge on how to remain disease free.</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832289747"/>
      </p:ext>
    </p:extLst>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People Support Sex ED</a:t>
            </a:r>
            <a:endParaRPr lang="en-US" dirty="0"/>
          </a:p>
        </p:txBody>
      </p:sp>
      <p:sp>
        <p:nvSpPr>
          <p:cNvPr id="3" name="Content Placeholder 2"/>
          <p:cNvSpPr>
            <a:spLocks noGrp="1"/>
          </p:cNvSpPr>
          <p:nvPr>
            <p:ph idx="1"/>
          </p:nvPr>
        </p:nvSpPr>
        <p:spPr/>
        <p:txBody>
          <a:bodyPr/>
          <a:lstStyle/>
          <a:p>
            <a:r>
              <a:rPr lang="en-US" dirty="0" smtClean="0"/>
              <a:t>Teachers, doctors, and many other professionals believe sex ed is important because it should be a persons right to understand everything involved with sex before having it.</a:t>
            </a:r>
          </a:p>
          <a:p>
            <a:r>
              <a:rPr lang="en-US" dirty="0" smtClean="0"/>
              <a:t>Teaching students about using contraceptives  helps them stay safe and healthy.</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113601880"/>
      </p:ext>
    </p:extLst>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622631"/>
          </a:xfrm>
        </p:spPr>
        <p:txBody>
          <a:bodyPr>
            <a:normAutofit fontScale="90000"/>
          </a:bodyPr>
          <a:lstStyle/>
          <a:p>
            <a:r>
              <a:rPr lang="en-US" dirty="0" smtClean="0"/>
              <a:t>Why people believe we may not need Sex ED</a:t>
            </a:r>
            <a:br>
              <a:rPr lang="en-US" dirty="0" smtClean="0"/>
            </a:br>
            <a:r>
              <a:rPr lang="en-US" dirty="0" smtClean="0"/>
              <a:t>(Statistics) </a:t>
            </a:r>
            <a:endParaRPr lang="en-US" dirty="0"/>
          </a:p>
        </p:txBody>
      </p:sp>
      <p:sp>
        <p:nvSpPr>
          <p:cNvPr id="3" name="Content Placeholder 2"/>
          <p:cNvSpPr>
            <a:spLocks noGrp="1"/>
          </p:cNvSpPr>
          <p:nvPr>
            <p:ph idx="1"/>
          </p:nvPr>
        </p:nvSpPr>
        <p:spPr>
          <a:xfrm>
            <a:off x="457200" y="2242227"/>
            <a:ext cx="8353650" cy="3883936"/>
          </a:xfrm>
        </p:spPr>
        <p:txBody>
          <a:bodyPr>
            <a:normAutofit/>
          </a:bodyPr>
          <a:lstStyle/>
          <a:p>
            <a:r>
              <a:rPr lang="en-US" sz="2000" dirty="0" smtClean="0"/>
              <a:t>Between </a:t>
            </a:r>
            <a:r>
              <a:rPr lang="en-US" sz="2000" dirty="0"/>
              <a:t>1995 and 2006–2008, the proportion of teens aged 15–17 who had ever engaged in sexual intercourse declined from 38% to 28%. Among teens aged 18–19, that proportion declined from 68% in 1995 to 60% in 2006–</a:t>
            </a:r>
            <a:r>
              <a:rPr lang="en-US" sz="2000" dirty="0" smtClean="0"/>
              <a:t>2008</a:t>
            </a:r>
          </a:p>
          <a:p>
            <a:r>
              <a:rPr lang="en-US" sz="2000" dirty="0"/>
              <a:t>The pregnancy rate among young women has declined steadily, from 117 pregnancies per 1,000 women aged 15–19 in 1990 to 70 per 1,000 in 2005.</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515226343"/>
      </p:ext>
    </p:extLst>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some Con’s to Sex ED</a:t>
            </a:r>
            <a:endParaRPr lang="en-US" dirty="0"/>
          </a:p>
        </p:txBody>
      </p:sp>
      <p:sp>
        <p:nvSpPr>
          <p:cNvPr id="3" name="Content Placeholder 2"/>
          <p:cNvSpPr>
            <a:spLocks noGrp="1"/>
          </p:cNvSpPr>
          <p:nvPr>
            <p:ph idx="1"/>
          </p:nvPr>
        </p:nvSpPr>
        <p:spPr/>
        <p:txBody>
          <a:bodyPr/>
          <a:lstStyle/>
          <a:p>
            <a:r>
              <a:rPr lang="en-US" dirty="0" smtClean="0"/>
              <a:t>Teaching and informing students at to young of an age may give them ideas.</a:t>
            </a:r>
          </a:p>
          <a:p>
            <a:r>
              <a:rPr lang="en-US" dirty="0" smtClean="0"/>
              <a:t>Some parents don</a:t>
            </a:r>
            <a:r>
              <a:rPr lang="fr-FR" dirty="0" smtClean="0"/>
              <a:t>’</a:t>
            </a:r>
            <a:r>
              <a:rPr lang="en-US" dirty="0" smtClean="0"/>
              <a:t>t want their children to be informed.</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73384853"/>
      </p:ext>
    </p:extLst>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People don</a:t>
            </a:r>
            <a:r>
              <a:rPr lang="fr-FR" dirty="0" smtClean="0"/>
              <a:t>’</a:t>
            </a:r>
            <a:r>
              <a:rPr lang="en-US" dirty="0" smtClean="0"/>
              <a:t>t support Sex Ed</a:t>
            </a:r>
            <a:endParaRPr lang="en-US" dirty="0"/>
          </a:p>
        </p:txBody>
      </p:sp>
      <p:sp>
        <p:nvSpPr>
          <p:cNvPr id="3" name="Content Placeholder 2"/>
          <p:cNvSpPr>
            <a:spLocks noGrp="1"/>
          </p:cNvSpPr>
          <p:nvPr>
            <p:ph idx="1"/>
          </p:nvPr>
        </p:nvSpPr>
        <p:spPr/>
        <p:txBody>
          <a:bodyPr/>
          <a:lstStyle/>
          <a:p>
            <a:r>
              <a:rPr lang="en-US" dirty="0" smtClean="0"/>
              <a:t>Many parents believe that teaching there children about sex and the way the body works too early my might them curious and want to experiment earlier on.</a:t>
            </a:r>
          </a:p>
          <a:p>
            <a:r>
              <a:rPr lang="en-US" dirty="0" smtClean="0"/>
              <a:t>Some parents also would rather teach their own kids about Sex ED than have a stranger teach them.</a:t>
            </a:r>
          </a:p>
          <a:p>
            <a:pPr marL="0" indent="0">
              <a:buNone/>
            </a:pP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828831318"/>
      </p:ext>
    </p:extLst>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People Believe we need Sex Ed</a:t>
            </a:r>
            <a:br>
              <a:rPr lang="en-US" dirty="0" smtClean="0"/>
            </a:br>
            <a:r>
              <a:rPr lang="en-US" dirty="0" smtClean="0"/>
              <a:t>(Statistics)</a:t>
            </a:r>
            <a:endParaRPr lang="en-US" dirty="0"/>
          </a:p>
        </p:txBody>
      </p:sp>
      <p:sp>
        <p:nvSpPr>
          <p:cNvPr id="3" name="Content Placeholder 2"/>
          <p:cNvSpPr>
            <a:spLocks noGrp="1"/>
          </p:cNvSpPr>
          <p:nvPr>
            <p:ph idx="1"/>
          </p:nvPr>
        </p:nvSpPr>
        <p:spPr/>
        <p:txBody>
          <a:bodyPr>
            <a:normAutofit fontScale="92500" lnSpcReduction="10000"/>
          </a:bodyPr>
          <a:lstStyle/>
          <a:p>
            <a:r>
              <a:rPr lang="en-US" sz="2000" dirty="0"/>
              <a:t>Although only 13% of U.S. teens have ever had sex by age 15, sexual activity is common by the late teen years. By their 19th birthday, seven in 10 teens of both sexes have had </a:t>
            </a:r>
            <a:r>
              <a:rPr lang="en-US" sz="2000" dirty="0" smtClean="0"/>
              <a:t>intercourse.</a:t>
            </a:r>
          </a:p>
          <a:p>
            <a:r>
              <a:rPr lang="en-US" sz="2000" dirty="0"/>
              <a:t>The United States continues to have one of the highest teen pregnancy rates in the developed world—more than twice as in Canada (27.9 per 1,000 women aged 15–19 in 2006) or Sweden (31.4 per </a:t>
            </a:r>
            <a:r>
              <a:rPr lang="en-US" sz="2000" dirty="0" smtClean="0"/>
              <a:t>1,000</a:t>
            </a:r>
          </a:p>
          <a:p>
            <a:r>
              <a:rPr lang="en-US" sz="2000" dirty="0" smtClean="0"/>
              <a:t>Many </a:t>
            </a:r>
            <a:r>
              <a:rPr lang="en-US" sz="2000" dirty="0"/>
              <a:t>sexually experienced teens (46% of males and 33% of females) did not receive formal instruction about contraception before they first had sex</a:t>
            </a:r>
            <a:r>
              <a:rPr lang="en-US" sz="2000" dirty="0" smtClean="0"/>
              <a:t>.</a:t>
            </a:r>
          </a:p>
          <a:p>
            <a:r>
              <a:rPr lang="en-US" sz="2000" dirty="0"/>
              <a:t>Among teens aged 18–19, 41% report that they know little or nothing about condoms and 75% say they know little or nothing about the contraceptive </a:t>
            </a:r>
            <a:r>
              <a:rPr lang="en-US" sz="2000" dirty="0" smtClean="0"/>
              <a:t>pill</a:t>
            </a:r>
          </a:p>
          <a:p>
            <a:r>
              <a:rPr lang="en-US" sz="2000" dirty="0"/>
              <a:t>The majority (86%) of the decline in the teen pregnancy rate between 1995 and 2002 was the result of dramatic improvements in contraceptive use, including increases in the proportion of teens using a single method of contraception, increases in the proportion using multiple methods simultaneously and substantial declines in nonuse. Just 14% of the decline could be attributed to a decrease in sexually activity</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926417420"/>
      </p:ext>
    </p:extLst>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latin typeface="Algerian" pitchFamily="82" charset="0"/>
              </a:rPr>
              <a:t>What is contraception and should it be taught in schools?!</a:t>
            </a:r>
            <a:endParaRPr lang="en-US" dirty="0">
              <a:latin typeface="Algerian" pitchFamily="82" charset="0"/>
            </a:endParaRPr>
          </a:p>
        </p:txBody>
      </p:sp>
      <p:sp>
        <p:nvSpPr>
          <p:cNvPr id="3" name="Subtitle 2"/>
          <p:cNvSpPr>
            <a:spLocks noGrp="1"/>
          </p:cNvSpPr>
          <p:nvPr>
            <p:ph type="subTitle" idx="1"/>
          </p:nvPr>
        </p:nvSpPr>
        <p:spPr/>
        <p:txBody>
          <a:bodyPr/>
          <a:lstStyle/>
          <a:p>
            <a:r>
              <a:rPr lang="en-US" dirty="0" smtClean="0">
                <a:solidFill>
                  <a:schemeClr val="tx1"/>
                </a:solidFill>
                <a:latin typeface="Algerian" pitchFamily="82" charset="0"/>
              </a:rPr>
              <a:t>By: Courtney Capello</a:t>
            </a:r>
            <a:endParaRPr lang="en-US" dirty="0">
              <a:solidFill>
                <a:schemeClr val="tx1"/>
              </a:solidFill>
              <a:latin typeface="Algerian" pitchFamily="82" charset="0"/>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242275751"/>
      </p:ext>
    </p:extLst>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Contraception is….</a:t>
            </a:r>
            <a:endParaRPr lang="en-US" dirty="0"/>
          </a:p>
        </p:txBody>
      </p:sp>
      <p:sp>
        <p:nvSpPr>
          <p:cNvPr id="3" name="Content Placeholder 2"/>
          <p:cNvSpPr>
            <a:spLocks noGrp="1"/>
          </p:cNvSpPr>
          <p:nvPr>
            <p:ph idx="1"/>
          </p:nvPr>
        </p:nvSpPr>
        <p:spPr/>
        <p:txBody>
          <a:bodyPr>
            <a:noAutofit/>
          </a:bodyPr>
          <a:lstStyle/>
          <a:p>
            <a:pPr marL="0" indent="0">
              <a:buNone/>
            </a:pPr>
            <a:r>
              <a:rPr lang="en-US" sz="4000" dirty="0"/>
              <a:t>T</a:t>
            </a:r>
            <a:r>
              <a:rPr lang="en-US" sz="4000" dirty="0" smtClean="0"/>
              <a:t>he intentional prevention of conception by artificial or natural means</a:t>
            </a:r>
          </a:p>
          <a:p>
            <a:pPr marL="0" indent="0">
              <a:buNone/>
            </a:pPr>
            <a:endParaRPr lang="en-US" sz="4000" dirty="0" smtClean="0"/>
          </a:p>
          <a:p>
            <a:pPr marL="0" indent="0">
              <a:buNone/>
            </a:pPr>
            <a:r>
              <a:rPr lang="en-US" sz="4000" dirty="0" smtClean="0"/>
              <a:t>EXAMPLES:</a:t>
            </a:r>
          </a:p>
          <a:p>
            <a:pPr marL="0" indent="0">
              <a:buNone/>
            </a:pPr>
            <a:r>
              <a:rPr lang="en-US" sz="4000" dirty="0" smtClean="0"/>
              <a:t>The pill, male and female condoms, and the shot.</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61437109"/>
      </p:ext>
    </p:extLst>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Should Sex Ed Go into detail about types of contraception?!</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sz="5400" b="1" dirty="0" smtClean="0"/>
              <a:t>YES!</a:t>
            </a:r>
          </a:p>
          <a:p>
            <a:pPr marL="0" indent="0">
              <a:buNone/>
            </a:pPr>
            <a:r>
              <a:rPr lang="en-US" b="1" dirty="0" smtClean="0"/>
              <a:t>Although some parents and teachers disagree with this, many feel that children should be aware of what precautions they should take when being sexually active.</a:t>
            </a:r>
          </a:p>
          <a:p>
            <a:pPr marL="0" indent="0">
              <a:buNone/>
            </a:pPr>
            <a:r>
              <a:rPr lang="en-US" b="1" dirty="0" smtClean="0"/>
              <a:t>When it comes down to it, everyone has different views about sexual education in schools however from reviewing opinions many students, teachers, and parents have agreed that sexual education could only help a students decision making for the better.</a:t>
            </a:r>
            <a:endParaRPr lang="en-US" b="1"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82949297"/>
      </p:ext>
    </p:extLst>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the Catholic </a:t>
            </a:r>
            <a:r>
              <a:rPr lang="en-US" dirty="0"/>
              <a:t>C</a:t>
            </a:r>
            <a:r>
              <a:rPr lang="en-US" dirty="0" smtClean="0"/>
              <a:t>hurch feel about contraception?!</a:t>
            </a:r>
            <a:endParaRPr lang="en-US" dirty="0"/>
          </a:p>
        </p:txBody>
      </p:sp>
      <p:sp>
        <p:nvSpPr>
          <p:cNvPr id="3" name="Content Placeholder 2"/>
          <p:cNvSpPr>
            <a:spLocks noGrp="1"/>
          </p:cNvSpPr>
          <p:nvPr>
            <p:ph idx="1"/>
          </p:nvPr>
        </p:nvSpPr>
        <p:spPr/>
        <p:txBody>
          <a:bodyPr/>
          <a:lstStyle/>
          <a:p>
            <a:pPr marL="0" indent="0">
              <a:buNone/>
            </a:pPr>
            <a:endParaRPr lang="en-US" sz="4000" dirty="0" smtClean="0">
              <a:latin typeface="Times New Roman" pitchFamily="18" charset="0"/>
              <a:cs typeface="Times New Roman" pitchFamily="18" charset="0"/>
            </a:endParaRPr>
          </a:p>
          <a:p>
            <a:pPr marL="0" indent="0">
              <a:buNone/>
            </a:pPr>
            <a:r>
              <a:rPr lang="en-US" sz="4000" dirty="0" smtClean="0">
                <a:latin typeface="Times New Roman" pitchFamily="18" charset="0"/>
                <a:cs typeface="Times New Roman" pitchFamily="18" charset="0"/>
              </a:rPr>
              <a:t>The Catholic Church and many other older religions do not believe contraception should be used or taught in schools however over time this has changed for the protection of people’s safety.</a:t>
            </a:r>
          </a:p>
          <a:p>
            <a:pPr marL="0" indent="0">
              <a:buNone/>
            </a:pPr>
            <a:endParaRPr lang="en-US" dirty="0" smtClean="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75142149"/>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Sexual Education</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1800s sexual education referred to as "self pollution" was responsible for everything from warts and constipation to insanity and death.</a:t>
            </a:r>
          </a:p>
          <a:p>
            <a:r>
              <a:rPr lang="en-US" dirty="0" smtClean="0"/>
              <a:t> Health reformers in 19th-century America associated bodily discipline with ideal manhood, and used sex-</a:t>
            </a:r>
            <a:r>
              <a:rPr lang="en-US" dirty="0" err="1" smtClean="0"/>
              <a:t>ed</a:t>
            </a:r>
            <a:r>
              <a:rPr lang="en-US" dirty="0" smtClean="0"/>
              <a:t> manuals to propagate that message.</a:t>
            </a:r>
          </a:p>
          <a:p>
            <a:r>
              <a:rPr lang="en-US" i="1" dirty="0" smtClean="0"/>
              <a:t>In 1835 an article in the Boston Medical and Surgical Journal that same year likewise warned that ejaculation "should be made but sparingly," since "sturdy manhood ... loses its energy and bends under too frequent expenditure of this important secretion."</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7200" dirty="0" smtClean="0"/>
              <a:t>A FEW TYPES OF CONTRACEPTION INCLUDE:</a:t>
            </a:r>
            <a:endParaRPr lang="en-US" sz="72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029418141"/>
      </p:ext>
    </p:extLst>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Pill</a:t>
            </a:r>
            <a:endParaRPr lang="en-US" dirty="0"/>
          </a:p>
        </p:txBody>
      </p:sp>
      <p:sp>
        <p:nvSpPr>
          <p:cNvPr id="3" name="Content Placeholder 2"/>
          <p:cNvSpPr>
            <a:spLocks noGrp="1"/>
          </p:cNvSpPr>
          <p:nvPr>
            <p:ph idx="1"/>
          </p:nvPr>
        </p:nvSpPr>
        <p:spPr/>
        <p:txBody>
          <a:bodyPr/>
          <a:lstStyle/>
          <a:p>
            <a:pPr marL="0" indent="0">
              <a:buNone/>
            </a:pPr>
            <a:r>
              <a:rPr lang="en-US" dirty="0" smtClean="0"/>
              <a:t>The pill is something normally taken orally everyday around the same time. It is about the same effectiveness as a condom and there are many different kinds that suit different people.</a:t>
            </a:r>
          </a:p>
          <a:p>
            <a:pPr marL="0" indent="0">
              <a:buNone/>
            </a:pPr>
            <a:r>
              <a:rPr lang="en-US" dirty="0" smtClean="0"/>
              <a:t>The pill works by releasing hormones that keep ovaries from releasing eggs.</a:t>
            </a:r>
          </a:p>
          <a:p>
            <a:pPr marL="0" indent="0">
              <a:buNone/>
            </a:pPr>
            <a:r>
              <a:rPr lang="en-US" dirty="0" smtClean="0"/>
              <a:t>Also the pill thickens the mucus found in your ovaries that helps protect against sperm</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42926746"/>
      </p:ext>
    </p:extLst>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Condoms</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Male condoms are the most frequently used birth control. They protect against both pregnancy and STI’s. </a:t>
            </a:r>
          </a:p>
          <a:p>
            <a:pPr marL="0" indent="0">
              <a:buNone/>
            </a:pPr>
            <a:r>
              <a:rPr lang="en-US" dirty="0" smtClean="0"/>
              <a:t>Types of male condoms include</a:t>
            </a:r>
          </a:p>
          <a:p>
            <a:pPr marL="0" indent="0">
              <a:buNone/>
            </a:pPr>
            <a:r>
              <a:rPr lang="en-US" dirty="0" smtClean="0"/>
              <a:t>Spermicide: lubricated with a chemical that kills sperm.</a:t>
            </a:r>
          </a:p>
          <a:p>
            <a:pPr marL="0" indent="0">
              <a:buNone/>
            </a:pPr>
            <a:r>
              <a:rPr lang="en-US" dirty="0" smtClean="0"/>
              <a:t>Non- Spermicide: Women and men who are sensitive to spermicide can use spermicide-free condoms; very few side effects</a:t>
            </a:r>
          </a:p>
          <a:p>
            <a:pPr marL="0" indent="0">
              <a:buNone/>
            </a:pPr>
            <a:r>
              <a:rPr lang="en-US" dirty="0" smtClean="0"/>
              <a:t>Latex: These are the most common condoms used</a:t>
            </a:r>
          </a:p>
          <a:p>
            <a:pPr marL="0" indent="0">
              <a:buNone/>
            </a:pPr>
            <a:r>
              <a:rPr lang="en-US" dirty="0" smtClean="0"/>
              <a:t>Non-latex: made from polyurethane, other synthetic high tech materials, or natural lambskin.</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02467484"/>
      </p:ext>
    </p:extLst>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Condoms </a:t>
            </a:r>
            <a:r>
              <a:rPr lang="en-US" dirty="0" err="1" smtClean="0"/>
              <a:t>Con’t</a:t>
            </a:r>
            <a:r>
              <a:rPr lang="en-US" dirty="0" smtClean="0"/>
              <a:t>..</a:t>
            </a:r>
            <a:endParaRPr lang="en-US" dirty="0"/>
          </a:p>
        </p:txBody>
      </p:sp>
      <p:sp>
        <p:nvSpPr>
          <p:cNvPr id="3" name="Content Placeholder 2"/>
          <p:cNvSpPr>
            <a:spLocks noGrp="1"/>
          </p:cNvSpPr>
          <p:nvPr>
            <p:ph idx="1"/>
          </p:nvPr>
        </p:nvSpPr>
        <p:spPr/>
        <p:txBody>
          <a:bodyPr/>
          <a:lstStyle/>
          <a:p>
            <a:pPr marL="0" indent="0">
              <a:buNone/>
            </a:pPr>
            <a:r>
              <a:rPr lang="en-US" dirty="0" smtClean="0"/>
              <a:t>Female Condoms: A female condom is a pouch you insert into your vagina that also protects against pregnancy and STI’s.</a:t>
            </a:r>
          </a:p>
          <a:p>
            <a:pPr marL="0" indent="0">
              <a:buNone/>
            </a:pPr>
            <a:endParaRPr lang="en-US" dirty="0" smtClean="0"/>
          </a:p>
          <a:p>
            <a:pPr marL="0" indent="0">
              <a:buNone/>
            </a:pPr>
            <a:r>
              <a:rPr lang="en-US" dirty="0" smtClean="0"/>
              <a:t>Female condoms protect you the most from sexually transmitted infections, including HIV.</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59523511"/>
      </p:ext>
    </p:extLst>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Shot</a:t>
            </a:r>
            <a:endParaRPr lang="en-US" dirty="0"/>
          </a:p>
        </p:txBody>
      </p:sp>
      <p:sp>
        <p:nvSpPr>
          <p:cNvPr id="3" name="Content Placeholder 2"/>
          <p:cNvSpPr>
            <a:spLocks noGrp="1"/>
          </p:cNvSpPr>
          <p:nvPr>
            <p:ph idx="1"/>
          </p:nvPr>
        </p:nvSpPr>
        <p:spPr/>
        <p:txBody>
          <a:bodyPr>
            <a:normAutofit/>
          </a:bodyPr>
          <a:lstStyle/>
          <a:p>
            <a:pPr marL="0" indent="0">
              <a:buNone/>
            </a:pPr>
            <a:r>
              <a:rPr lang="en-US" sz="3600" dirty="0" smtClean="0"/>
              <a:t>The shot contains progestin, a hormone that prevents your ovaries from releasing eggs. It also thickens your cervical mucus, which helps block sperm from getting to the egg.</a:t>
            </a:r>
          </a:p>
          <a:p>
            <a:pPr marL="0" indent="0">
              <a:buNone/>
            </a:pPr>
            <a:endParaRPr lang="en-US" sz="3600" dirty="0"/>
          </a:p>
          <a:p>
            <a:pPr marL="0" indent="0">
              <a:buNone/>
            </a:pPr>
            <a:r>
              <a:rPr lang="en-US" sz="3600" dirty="0" smtClean="0"/>
              <a:t>Protects you for a full 3 months!!</a:t>
            </a:r>
            <a:endParaRPr lang="en-US" sz="36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24311501"/>
      </p:ext>
    </p:extLst>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The History of Sexual Education</a:t>
            </a:r>
            <a:endParaRPr lang="en-US" dirty="0"/>
          </a:p>
        </p:txBody>
      </p:sp>
      <p:sp>
        <p:nvSpPr>
          <p:cNvPr id="3" name="Content Placeholder 2"/>
          <p:cNvSpPr>
            <a:spLocks noGrp="1"/>
          </p:cNvSpPr>
          <p:nvPr>
            <p:ph idx="1"/>
          </p:nvPr>
        </p:nvSpPr>
        <p:spPr/>
        <p:txBody>
          <a:bodyPr>
            <a:normAutofit lnSpcReduction="10000"/>
          </a:bodyPr>
          <a:lstStyle/>
          <a:p>
            <a:r>
              <a:rPr lang="en-US" dirty="0" smtClean="0"/>
              <a:t>rapid urbanization of the late 1800s and early 1900s was accompanied by an increased interest in organized sex ed.</a:t>
            </a:r>
          </a:p>
          <a:p>
            <a:r>
              <a:rPr lang="en-US" dirty="0" smtClean="0"/>
              <a:t>National Education Association first discussed sexual education in 1892 and passed a resolution that called for "moral education in the schools." </a:t>
            </a:r>
          </a:p>
          <a:p>
            <a:r>
              <a:rPr lang="en-US" dirty="0" smtClean="0"/>
              <a:t>1913, Chicago became the first major city to implement sex </a:t>
            </a:r>
            <a:r>
              <a:rPr lang="en-US" dirty="0" err="1" smtClean="0"/>
              <a:t>ed</a:t>
            </a:r>
            <a:r>
              <a:rPr lang="en-US" dirty="0" smtClean="0"/>
              <a:t> for high schools</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the History of Sexual Education?</a:t>
            </a:r>
            <a:endParaRPr lang="en-US" dirty="0"/>
          </a:p>
        </p:txBody>
      </p:sp>
      <p:sp>
        <p:nvSpPr>
          <p:cNvPr id="3" name="Content Placeholder 2"/>
          <p:cNvSpPr>
            <a:spLocks noGrp="1"/>
          </p:cNvSpPr>
          <p:nvPr>
            <p:ph idx="1"/>
          </p:nvPr>
        </p:nvSpPr>
        <p:spPr/>
        <p:txBody>
          <a:bodyPr>
            <a:normAutofit/>
          </a:bodyPr>
          <a:lstStyle/>
          <a:p>
            <a:r>
              <a:rPr lang="en-US" dirty="0" smtClean="0"/>
              <a:t>918, Congress passed The Chamberlain-Kahn Act, which allocated money to educate soldiers about syphilis and gonorrhea.</a:t>
            </a:r>
          </a:p>
          <a:p>
            <a:pPr lvl="1"/>
            <a:r>
              <a:rPr lang="en-US" dirty="0" smtClean="0"/>
              <a:t> During this time, Americans began to view sex </a:t>
            </a:r>
            <a:r>
              <a:rPr lang="en-US" dirty="0" err="1" smtClean="0"/>
              <a:t>ed</a:t>
            </a:r>
            <a:r>
              <a:rPr lang="en-US" dirty="0" smtClean="0"/>
              <a:t> as a public-health issue.</a:t>
            </a:r>
          </a:p>
          <a:p>
            <a:r>
              <a:rPr lang="en-US" dirty="0" smtClean="0"/>
              <a:t>American Hygiene Association, helped teach soldiers about sexual hygiene throughout the war</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the History of Sexual Education?</a:t>
            </a:r>
            <a:endParaRPr lang="en-US" dirty="0"/>
          </a:p>
        </p:txBody>
      </p:sp>
      <p:sp>
        <p:nvSpPr>
          <p:cNvPr id="3" name="Content Placeholder 2"/>
          <p:cNvSpPr>
            <a:spLocks noGrp="1"/>
          </p:cNvSpPr>
          <p:nvPr>
            <p:ph idx="1"/>
          </p:nvPr>
        </p:nvSpPr>
        <p:spPr/>
        <p:txBody>
          <a:bodyPr/>
          <a:lstStyle/>
          <a:p>
            <a:r>
              <a:rPr lang="en-US" dirty="0" smtClean="0"/>
              <a:t>earliest sex-education film, </a:t>
            </a:r>
            <a:r>
              <a:rPr lang="en-US" i="1" dirty="0" smtClean="0"/>
              <a:t>Damaged Goods, warned soldiers of the consequences of syphilis</a:t>
            </a:r>
          </a:p>
          <a:p>
            <a:r>
              <a:rPr lang="en-US" dirty="0" smtClean="0"/>
              <a:t>During the 1920s, schools began to integrate sex </a:t>
            </a:r>
            <a:r>
              <a:rPr lang="en-US" dirty="0" err="1" smtClean="0"/>
              <a:t>ed</a:t>
            </a:r>
            <a:r>
              <a:rPr lang="en-US" dirty="0" smtClean="0"/>
              <a:t> into their curriculums</a:t>
            </a:r>
          </a:p>
          <a:p>
            <a:endParaRPr lang="en-US" i="1"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Comprehensive Sex Education </a:t>
            </a:r>
            <a:endParaRPr lang="en-US" dirty="0"/>
          </a:p>
        </p:txBody>
      </p:sp>
      <p:sp>
        <p:nvSpPr>
          <p:cNvPr id="3" name="Content Placeholder 2"/>
          <p:cNvSpPr>
            <a:spLocks noGrp="1"/>
          </p:cNvSpPr>
          <p:nvPr>
            <p:ph idx="1"/>
          </p:nvPr>
        </p:nvSpPr>
        <p:spPr/>
        <p:txBody>
          <a:bodyPr>
            <a:normAutofit/>
          </a:bodyPr>
          <a:lstStyle/>
          <a:p>
            <a:r>
              <a:rPr lang="en-US" dirty="0" smtClean="0"/>
              <a:t>Evaluations show that programs help youth delay onset of sexual activity, reduce the frequency of sexual activity and number of sexual partners, and increase condom and contraceptive use</a:t>
            </a:r>
          </a:p>
          <a:p>
            <a:r>
              <a:rPr lang="en-US" dirty="0" smtClean="0"/>
              <a:t>Youth are LESS more likely to become sexually active, increase sexual activity, or experience negative sexual health outcomes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Comprehensive Sex Education Versus Abstinence Only Education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Comprehensive sex education increases individuals awareness</a:t>
            </a:r>
          </a:p>
          <a:p>
            <a:pPr lvl="1"/>
            <a:r>
              <a:rPr lang="en-US" dirty="0" smtClean="0"/>
              <a:t>40% individuals delayed sexual initiation &amp; reduced the number of sexual partners, or increased condom or contraceptive use</a:t>
            </a:r>
          </a:p>
          <a:p>
            <a:pPr lvl="1"/>
            <a:r>
              <a:rPr lang="en-US" dirty="0" smtClean="0"/>
              <a:t>30% individuals reduced the frequency of sex, including a return to abstinence</a:t>
            </a:r>
          </a:p>
          <a:p>
            <a:pPr lvl="1"/>
            <a:r>
              <a:rPr lang="en-US" dirty="0" smtClean="0"/>
              <a:t>60% reduced unprotected sex</a:t>
            </a:r>
          </a:p>
          <a:p>
            <a:r>
              <a:rPr lang="en-US" dirty="0" smtClean="0"/>
              <a:t>Abstinence only education shelters individuals </a:t>
            </a:r>
          </a:p>
          <a:p>
            <a:pPr lvl="1"/>
            <a:r>
              <a:rPr lang="en-US" dirty="0" smtClean="0"/>
              <a:t>Once abstinent is broken:</a:t>
            </a:r>
          </a:p>
          <a:p>
            <a:pPr lvl="2"/>
            <a:r>
              <a:rPr lang="en-US" dirty="0" smtClean="0"/>
              <a:t>more partners in a shorter period of time </a:t>
            </a:r>
          </a:p>
          <a:p>
            <a:pPr lvl="2"/>
            <a:r>
              <a:rPr lang="en-US" dirty="0" smtClean="0"/>
              <a:t>less likely to use contraception or condoms</a:t>
            </a:r>
          </a:p>
          <a:p>
            <a:pPr lvl="2"/>
            <a:endParaRPr lang="en-US" dirty="0"/>
          </a:p>
        </p:txBody>
      </p:sp>
      <p:sp>
        <p:nvSpPr>
          <p:cNvPr id="4" name="TextBox 3"/>
          <p:cNvSpPr txBox="1"/>
          <p:nvPr/>
        </p:nvSpPr>
        <p:spPr>
          <a:xfrm>
            <a:off x="4832032" y="1240937"/>
            <a:ext cx="184666" cy="369332"/>
          </a:xfrm>
          <a:prstGeom prst="rect">
            <a:avLst/>
          </a:prstGeom>
          <a:noFill/>
        </p:spPr>
        <p:txBody>
          <a:bodyPr wrap="none" rtlCol="0">
            <a:spAutoFit/>
          </a:bodyPr>
          <a:lstStyle/>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Comprehensive Sex Education Versus Abstinence Only Education</a:t>
            </a:r>
            <a:endParaRPr lang="en-US" dirty="0"/>
          </a:p>
        </p:txBody>
      </p:sp>
      <p:sp>
        <p:nvSpPr>
          <p:cNvPr id="3" name="Content Placeholder 2"/>
          <p:cNvSpPr>
            <a:spLocks noGrp="1"/>
          </p:cNvSpPr>
          <p:nvPr>
            <p:ph idx="1"/>
          </p:nvPr>
        </p:nvSpPr>
        <p:spPr/>
        <p:txBody>
          <a:bodyPr>
            <a:normAutofit/>
          </a:bodyPr>
          <a:lstStyle/>
          <a:p>
            <a:r>
              <a:rPr lang="en-US" dirty="0" smtClean="0"/>
              <a:t>comprehensive sex education programs help youth remain healthy and avoid negative sexual health outcomes</a:t>
            </a:r>
          </a:p>
          <a:p>
            <a:r>
              <a:rPr lang="en-US" dirty="0" smtClean="0"/>
              <a:t>NO abstinence-only program has been proven help youth delay sex for a significant period of time, help youth decrease their number of sex partners, or reduce STI or pregnancy rates among teens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641584"/>
            <a:ext cx="6400800" cy="1752600"/>
          </a:xfrm>
        </p:spPr>
        <p:txBody>
          <a:bodyPr/>
          <a:lstStyle/>
          <a:p>
            <a:r>
              <a:rPr lang="en-US" dirty="0">
                <a:solidFill>
                  <a:schemeClr val="tx1"/>
                </a:solidFill>
              </a:rPr>
              <a:t>What Are The Pros And Cons of Sexual Education?</a:t>
            </a:r>
          </a:p>
        </p:txBody>
      </p:sp>
      <p:pic>
        <p:nvPicPr>
          <p:cNvPr id="4" name="Picture 3"/>
          <p:cNvPicPr>
            <a:picLocks noChangeAspect="1"/>
          </p:cNvPicPr>
          <p:nvPr/>
        </p:nvPicPr>
        <p:blipFill>
          <a:blip r:embed="rId2"/>
          <a:stretch>
            <a:fillRect/>
          </a:stretch>
        </p:blipFill>
        <p:spPr>
          <a:xfrm>
            <a:off x="2310995" y="0"/>
            <a:ext cx="4214922" cy="2796140"/>
          </a:xfrm>
          <a:prstGeom prst="rect">
            <a:avLst/>
          </a:prstGeom>
        </p:spPr>
      </p:pic>
      <p:pic>
        <p:nvPicPr>
          <p:cNvPr id="5" name="Picture 4"/>
          <p:cNvPicPr>
            <a:picLocks noChangeAspect="1"/>
          </p:cNvPicPr>
          <p:nvPr/>
        </p:nvPicPr>
        <p:blipFill>
          <a:blip r:embed="rId3"/>
          <a:stretch>
            <a:fillRect/>
          </a:stretch>
        </p:blipFill>
        <p:spPr>
          <a:xfrm>
            <a:off x="2873716" y="3818250"/>
            <a:ext cx="3871647" cy="2710153"/>
          </a:xfrm>
          <a:prstGeom prst="rect">
            <a:avLst/>
          </a:prstGeom>
        </p:spPr>
      </p:pic>
      <p:pic>
        <p:nvPicPr>
          <p:cNvPr id="6" name="Picture 5"/>
          <p:cNvPicPr>
            <a:picLocks noChangeAspect="1"/>
          </p:cNvPicPr>
          <p:nvPr/>
        </p:nvPicPr>
        <p:blipFill>
          <a:blip r:embed="rId4"/>
          <a:stretch>
            <a:fillRect/>
          </a:stretch>
        </p:blipFill>
        <p:spPr>
          <a:xfrm>
            <a:off x="189362" y="3333367"/>
            <a:ext cx="1973273" cy="1973273"/>
          </a:xfrm>
          <a:prstGeom prst="rect">
            <a:avLst/>
          </a:prstGeom>
        </p:spPr>
      </p:pic>
      <p:pic>
        <p:nvPicPr>
          <p:cNvPr id="7" name="Picture 6"/>
          <p:cNvPicPr>
            <a:picLocks noChangeAspect="1"/>
          </p:cNvPicPr>
          <p:nvPr/>
        </p:nvPicPr>
        <p:blipFill>
          <a:blip r:embed="rId5"/>
          <a:stretch>
            <a:fillRect/>
          </a:stretch>
        </p:blipFill>
        <p:spPr>
          <a:xfrm>
            <a:off x="6815465" y="3505587"/>
            <a:ext cx="2328535" cy="1777194"/>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5543266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88</TotalTime>
  <Words>1370</Words>
  <Application>Microsoft Macintosh PowerPoint</Application>
  <PresentationFormat>On-screen Show (4:3)</PresentationFormat>
  <Paragraphs>89</Paragraphs>
  <Slides>24</Slides>
  <Notes>0</Notes>
  <HiddenSlides>0</HiddenSlides>
  <MMClips>0</MMClips>
  <ScaleCrop>false</ScaleCrop>
  <HeadingPairs>
    <vt:vector size="4" baseType="variant">
      <vt:variant>
        <vt:lpstr>Design Template</vt:lpstr>
      </vt:variant>
      <vt:variant>
        <vt:i4>1</vt:i4>
      </vt:variant>
      <vt:variant>
        <vt:lpstr>Slide Titles</vt:lpstr>
      </vt:variant>
      <vt:variant>
        <vt:i4>24</vt:i4>
      </vt:variant>
    </vt:vector>
  </HeadingPairs>
  <TitlesOfParts>
    <vt:vector size="25" baseType="lpstr">
      <vt:lpstr>Office Theme</vt:lpstr>
      <vt:lpstr>What is the History of Sexual Education?</vt:lpstr>
      <vt:lpstr>History of Sexual Education</vt:lpstr>
      <vt:lpstr>What is The History of Sexual Education</vt:lpstr>
      <vt:lpstr>What is the History of Sexual Education?</vt:lpstr>
      <vt:lpstr>What is the History of Sexual Education?</vt:lpstr>
      <vt:lpstr>Comprehensive Sex Education </vt:lpstr>
      <vt:lpstr>Comprehensive Sex Education Versus Abstinence Only Education</vt:lpstr>
      <vt:lpstr>Comprehensive Sex Education Versus Abstinence Only Education</vt:lpstr>
      <vt:lpstr>Slide 9</vt:lpstr>
      <vt:lpstr>What are the Pro’s to Sex ED</vt:lpstr>
      <vt:lpstr>Why People Support Sex ED</vt:lpstr>
      <vt:lpstr>Why people believe we may not need Sex ED (Statistics) </vt:lpstr>
      <vt:lpstr>What are some Con’s to Sex ED</vt:lpstr>
      <vt:lpstr>Why People don’t support Sex Ed</vt:lpstr>
      <vt:lpstr>Why People Believe we need Sex Ed (Statistics)</vt:lpstr>
      <vt:lpstr>What is contraception and should it be taught in schools?!</vt:lpstr>
      <vt:lpstr>Contraception is….</vt:lpstr>
      <vt:lpstr>Should Sex Ed Go into detail about types of contraception?!</vt:lpstr>
      <vt:lpstr>How does the Catholic Church feel about contraception?!</vt:lpstr>
      <vt:lpstr>Slide 20</vt:lpstr>
      <vt:lpstr>The Pill</vt:lpstr>
      <vt:lpstr>Condoms</vt:lpstr>
      <vt:lpstr>Condoms Con’t..</vt:lpstr>
      <vt:lpstr>The Shot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Kate Delaney</dc:creator>
  <cp:lastModifiedBy>Lia Costa-Pierce</cp:lastModifiedBy>
  <cp:revision>10</cp:revision>
  <dcterms:created xsi:type="dcterms:W3CDTF">2011-12-19T17:48:49Z</dcterms:created>
  <dcterms:modified xsi:type="dcterms:W3CDTF">2011-12-19T17:50:14Z</dcterms:modified>
</cp:coreProperties>
</file>